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8" r:id="rId3"/>
    <p:sldId id="259" r:id="rId4"/>
    <p:sldId id="260" r:id="rId5"/>
    <p:sldId id="263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66"/>
    <a:srgbClr val="E97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78266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14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48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710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89009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7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05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72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96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5110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9748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5F7D8C3-EFB1-4571-AFB4-9B587F25B86F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A99B1EA-AA8C-44C1-9306-50A4864DA8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371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7" y="1517593"/>
            <a:ext cx="8361229" cy="2098226"/>
          </a:xfrm>
        </p:spPr>
        <p:txBody>
          <a:bodyPr/>
          <a:lstStyle/>
          <a:p>
            <a:r>
              <a:rPr lang="fa-IR" sz="6000" b="1" dirty="0" smtClean="0">
                <a:cs typeface="B Nazanin" panose="00000400000000000000" pitchFamily="2" charset="-78"/>
              </a:rPr>
              <a:t>خدمت بوم سرمایه</a:t>
            </a:r>
            <a:endParaRPr lang="en-US" sz="6000" b="1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7042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800" b="1" cap="all" dirty="0">
                <a:solidFill>
                  <a:srgbClr val="E97127"/>
                </a:solidFill>
                <a:latin typeface="+mj-lt"/>
                <a:ea typeface="+mj-ea"/>
                <a:cs typeface="B Mitra" panose="00000400000000000000" pitchFamily="2" charset="-78"/>
              </a:rPr>
              <a:t>سامانه ایران </a:t>
            </a:r>
            <a:r>
              <a:rPr lang="fa-IR" sz="2800" b="1" cap="all" dirty="0" smtClean="0">
                <a:solidFill>
                  <a:srgbClr val="E97127"/>
                </a:solidFill>
                <a:latin typeface="+mj-lt"/>
                <a:ea typeface="+mj-ea"/>
                <a:cs typeface="B Mitra" panose="00000400000000000000" pitchFamily="2" charset="-78"/>
              </a:rPr>
              <a:t>نوآفرین </a:t>
            </a:r>
            <a:endParaRPr lang="fa-IR" sz="2800" b="1" cap="all" dirty="0">
              <a:solidFill>
                <a:srgbClr val="E97127"/>
              </a:solidFill>
              <a:latin typeface="+mj-lt"/>
              <a:ea typeface="+mj-ea"/>
              <a:cs typeface="B Mitra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cap="all" dirty="0">
                <a:solidFill>
                  <a:srgbClr val="0070C0"/>
                </a:solidFill>
                <a:latin typeface="+mj-lt"/>
                <a:ea typeface="+mj-ea"/>
                <a:cs typeface="B Mitra" panose="00000400000000000000" pitchFamily="2" charset="-78"/>
              </a:rPr>
              <a:t>سازمان فناوری اطلاعات ایران</a:t>
            </a:r>
            <a:endParaRPr lang="en-US" sz="2800" b="1" cap="all" dirty="0">
              <a:solidFill>
                <a:srgbClr val="0070C0"/>
              </a:solidFill>
              <a:latin typeface="+mj-lt"/>
              <a:ea typeface="+mj-ea"/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" t="11006" r="2047" b="9662"/>
          <a:stretch/>
        </p:blipFill>
        <p:spPr>
          <a:xfrm>
            <a:off x="1390325" y="1373817"/>
            <a:ext cx="2030318" cy="581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932" y="1143723"/>
            <a:ext cx="1619293" cy="81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4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2933" y="364473"/>
            <a:ext cx="2504211" cy="868680"/>
          </a:xfrm>
        </p:spPr>
        <p:txBody>
          <a:bodyPr>
            <a:normAutofit/>
          </a:bodyPr>
          <a:lstStyle/>
          <a:p>
            <a:pPr algn="justLow" rtl="1"/>
            <a:r>
              <a:rPr lang="fa-IR" b="1" dirty="0">
                <a:solidFill>
                  <a:srgbClr val="002060"/>
                </a:solidFill>
                <a:latin typeface="+mn-lt"/>
                <a:ea typeface="+mn-ea"/>
                <a:cs typeface="B Nazanin" panose="00000400000000000000" pitchFamily="2" charset="-78"/>
              </a:rPr>
              <a:t>بوم سرمایه</a:t>
            </a:r>
            <a:endParaRPr lang="en-US" b="1" dirty="0">
              <a:solidFill>
                <a:srgbClr val="002060"/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471" y="1205364"/>
            <a:ext cx="10636374" cy="501142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یکی از مهمترین مشکلات </a:t>
            </a:r>
            <a:r>
              <a:rPr lang="fa-IR" sz="2400" b="1" dirty="0" smtClean="0">
                <a:cs typeface="B Roya" panose="00000400000000000000" pitchFamily="2" charset="-78"/>
              </a:rPr>
              <a:t>کسب و کارهای نوپا جذب </a:t>
            </a:r>
            <a:r>
              <a:rPr lang="fa-IR" sz="2400" b="1" dirty="0">
                <a:cs typeface="B Roya" panose="00000400000000000000" pitchFamily="2" charset="-78"/>
              </a:rPr>
              <a:t>سرمایه گذار مناسب برای حمایت از طرح و پیاده سازی آن می باشد.</a:t>
            </a:r>
          </a:p>
          <a:p>
            <a:pPr marL="0" indent="0" algn="justLow" rtl="1">
              <a:lnSpc>
                <a:spcPct val="200000"/>
              </a:lnSpc>
              <a:buNone/>
            </a:pPr>
            <a:r>
              <a:rPr lang="fa-IR" sz="1600" b="1" dirty="0">
                <a:cs typeface="B Roya" panose="00000400000000000000" pitchFamily="2" charset="-78"/>
              </a:rPr>
              <a:t>ایران نوآفرین بدین منظور بستری را برای تیم ها و شرکت های نوپا فراهم آورده است تا با ارایه طرح خود و همچنین میزان سرمایه مورد نیاز، سرمایه گذار مناسب خود را پیدا کنند. از </a:t>
            </a:r>
            <a:r>
              <a:rPr lang="fa-IR" sz="1600" b="1" dirty="0" smtClean="0">
                <a:cs typeface="B Roya" panose="00000400000000000000" pitchFamily="2" charset="-78"/>
              </a:rPr>
              <a:t>سوی دیگر </a:t>
            </a:r>
            <a:r>
              <a:rPr lang="fa-IR" sz="1600" b="1" dirty="0">
                <a:cs typeface="B Roya" panose="00000400000000000000" pitchFamily="2" charset="-78"/>
              </a:rPr>
              <a:t>سرمایه گذاران نیز با ثبت نام در ایران نوآفرین و ورود به به تالار سرمایه گذاران امکان مشاهده تمامی طرح های ثبت شده را خواهند داشت.</a:t>
            </a:r>
          </a:p>
          <a:p>
            <a:pPr marL="0" indent="0" algn="justLow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49" y="4204409"/>
            <a:ext cx="3774957" cy="17018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7043604" y="3793067"/>
            <a:ext cx="2642263" cy="2768318"/>
            <a:chOff x="7901559" y="967421"/>
            <a:chExt cx="4010349" cy="45328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1559" y="2401243"/>
              <a:ext cx="3974066" cy="183509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2152" y="3213207"/>
              <a:ext cx="1524000" cy="177546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5191" y="3724771"/>
              <a:ext cx="1454095" cy="17754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1788" y="967421"/>
              <a:ext cx="1740120" cy="226863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5748" y="1075853"/>
              <a:ext cx="1938428" cy="1932007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1490688" y="3869990"/>
            <a:ext cx="2721505" cy="2149232"/>
            <a:chOff x="226847" y="2186177"/>
            <a:chExt cx="3727771" cy="295461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847" y="2478821"/>
              <a:ext cx="3193459" cy="176920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273" y="3318788"/>
              <a:ext cx="1656221" cy="18220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9613" y="2186177"/>
              <a:ext cx="1645005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829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4311" y="505043"/>
            <a:ext cx="3962399" cy="742950"/>
          </a:xfrm>
        </p:spPr>
        <p:txBody>
          <a:bodyPr>
            <a:normAutofit fontScale="90000"/>
          </a:bodyPr>
          <a:lstStyle/>
          <a:p>
            <a:pPr algn="justLow" rtl="1"/>
            <a:r>
              <a:rPr lang="fa-IR" sz="2800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سرمایه پذیر (تیم یا شرکت نوپا)</a:t>
            </a:r>
            <a:endParaRPr lang="en-US" sz="14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05" y="1253066"/>
            <a:ext cx="3842562" cy="5478987"/>
          </a:xfrm>
        </p:spPr>
      </p:pic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5145206" y="1428751"/>
            <a:ext cx="5827594" cy="5012992"/>
          </a:xfrm>
        </p:spPr>
        <p:txBody>
          <a:bodyPr>
            <a:normAutofit fontScale="92500" lnSpcReduction="10000"/>
          </a:bodyPr>
          <a:lstStyle/>
          <a:p>
            <a:pPr marL="0" indent="0" algn="justLow" rtl="1">
              <a:buNone/>
            </a:pPr>
            <a:r>
              <a:rPr lang="fa-IR" sz="2200" b="1" u="sng" dirty="0">
                <a:solidFill>
                  <a:srgbClr val="C00000"/>
                </a:solidFill>
                <a:cs typeface="B Nazanin" panose="00000400000000000000" pitchFamily="2" charset="-78"/>
              </a:rPr>
              <a:t>ثبت </a:t>
            </a:r>
            <a:r>
              <a:rPr lang="fa-IR" sz="2200" b="1" u="sng" dirty="0" smtClean="0">
                <a:solidFill>
                  <a:srgbClr val="C00000"/>
                </a:solidFill>
                <a:cs typeface="B Nazanin" panose="00000400000000000000" pitchFamily="2" charset="-78"/>
              </a:rPr>
              <a:t>طرح، ایده و ...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1- </a:t>
            </a:r>
            <a:r>
              <a:rPr lang="fa-IR" sz="2400" b="1" dirty="0" smtClean="0">
                <a:cs typeface="B Roya" panose="00000400000000000000" pitchFamily="2" charset="-78"/>
              </a:rPr>
              <a:t>بارگزاری مستند معرفی </a:t>
            </a:r>
            <a:r>
              <a:rPr lang="fa-IR" sz="2400" b="1" dirty="0">
                <a:cs typeface="B Roya" panose="00000400000000000000" pitchFamily="2" charset="-78"/>
              </a:rPr>
              <a:t>ایده و </a:t>
            </a:r>
            <a:r>
              <a:rPr lang="fa-IR" sz="2400" b="1" dirty="0" smtClean="0">
                <a:cs typeface="B Roya" panose="00000400000000000000" pitchFamily="2" charset="-78"/>
              </a:rPr>
              <a:t>پیش </a:t>
            </a:r>
            <a:r>
              <a:rPr lang="fa-IR" sz="2400" b="1" dirty="0">
                <a:cs typeface="B Roya" panose="00000400000000000000" pitchFamily="2" charset="-78"/>
              </a:rPr>
              <a:t>بینی مالی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2- انتخاب یک یا چند سرمایه گذار </a:t>
            </a:r>
            <a:r>
              <a:rPr lang="fa-IR" sz="2200" b="1" dirty="0">
                <a:cs typeface="B Roya" panose="00000400000000000000" pitchFamily="2" charset="-78"/>
              </a:rPr>
              <a:t>( این فیلد اختیاری می باشد و در صورت انتخاب طرح تنها برای سرمایه گذاران مشخص </a:t>
            </a:r>
            <a:r>
              <a:rPr lang="fa-IR" sz="2200" b="1" dirty="0" smtClean="0">
                <a:cs typeface="B Roya" panose="00000400000000000000" pitchFamily="2" charset="-78"/>
              </a:rPr>
              <a:t>شده به صورت خصوصی </a:t>
            </a:r>
            <a:r>
              <a:rPr lang="fa-IR" sz="2200" b="1" dirty="0">
                <a:cs typeface="B Roya" panose="00000400000000000000" pitchFamily="2" charset="-78"/>
              </a:rPr>
              <a:t>ارسال می شود)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3- مشخص کردن مبلغ سرمایه مورد نیاز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4- زمینه فعالیت</a:t>
            </a: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5- نام تیم </a:t>
            </a:r>
            <a:r>
              <a:rPr lang="fa-IR" sz="2400" b="1" dirty="0" smtClean="0">
                <a:cs typeface="B Roya" panose="00000400000000000000" pitchFamily="2" charset="-78"/>
              </a:rPr>
              <a:t>یا شرکت</a:t>
            </a:r>
            <a:endParaRPr lang="fa-IR" sz="2400" b="1" dirty="0">
              <a:cs typeface="B Roya" panose="00000400000000000000" pitchFamily="2" charset="-78"/>
            </a:endParaRPr>
          </a:p>
          <a:p>
            <a:pPr marL="0" indent="0" algn="justLow" rtl="1">
              <a:lnSpc>
                <a:spcPct val="150000"/>
              </a:lnSpc>
              <a:buNone/>
            </a:pPr>
            <a:r>
              <a:rPr lang="fa-IR" sz="2400" b="1" dirty="0">
                <a:cs typeface="B Roya" panose="00000400000000000000" pitchFamily="2" charset="-78"/>
              </a:rPr>
              <a:t>6- معرفی </a:t>
            </a:r>
            <a:r>
              <a:rPr lang="fa-IR" sz="2400" b="1" dirty="0" smtClean="0">
                <a:cs typeface="B Roya" panose="00000400000000000000" pitchFamily="2" charset="-78"/>
              </a:rPr>
              <a:t>کوتاه </a:t>
            </a:r>
            <a:r>
              <a:rPr lang="fa-IR" sz="2400" b="1" dirty="0">
                <a:cs typeface="B Roya" panose="00000400000000000000" pitchFamily="2" charset="-78"/>
              </a:rPr>
              <a:t>از شرکت و محصول</a:t>
            </a:r>
            <a:endParaRPr lang="en-US" sz="2400" b="1" dirty="0">
              <a:cs typeface="B Roya" panose="00000400000000000000" pitchFamily="2" charset="-78"/>
            </a:endParaRPr>
          </a:p>
        </p:txBody>
      </p:sp>
      <p:sp>
        <p:nvSpPr>
          <p:cNvPr id="9" name="16-Point Star 8"/>
          <p:cNvSpPr/>
          <p:nvPr/>
        </p:nvSpPr>
        <p:spPr>
          <a:xfrm rot="20362053">
            <a:off x="767644" y="2143214"/>
            <a:ext cx="6354937" cy="1365956"/>
          </a:xfrm>
          <a:prstGeom prst="star16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تائید یا رد پس از بررسی ادمین </a:t>
            </a:r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سامانه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65335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4712" y="547725"/>
            <a:ext cx="3785278" cy="7429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Low" rtl="1"/>
            <a:r>
              <a:rPr lang="fa-IR" sz="2800" b="1" dirty="0">
                <a:solidFill>
                  <a:srgbClr val="002060"/>
                </a:solidFill>
                <a:cs typeface="B Titr" panose="00000700000000000000" pitchFamily="2" charset="-78"/>
              </a:rPr>
              <a:t>سرمایه گذار</a:t>
            </a:r>
            <a:endParaRPr lang="en-US" sz="28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897" y="2957689"/>
            <a:ext cx="9245600" cy="3573633"/>
          </a:xfrm>
        </p:spPr>
      </p:pic>
      <p:sp>
        <p:nvSpPr>
          <p:cNvPr id="3" name="TextBox 2"/>
          <p:cNvSpPr txBox="1"/>
          <p:nvPr/>
        </p:nvSpPr>
        <p:spPr>
          <a:xfrm>
            <a:off x="9384567" y="1053606"/>
            <a:ext cx="1986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u="sng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تالار سرمایه گذاران</a:t>
            </a:r>
            <a:endParaRPr lang="fa-IR" sz="2000" b="1" u="sng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151467" y="1542637"/>
            <a:ext cx="1021994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cs typeface="B Roya" panose="00000400000000000000" pitchFamily="2" charset="-78"/>
              </a:rPr>
              <a:t>سرمایه </a:t>
            </a:r>
            <a:r>
              <a:rPr lang="fa-IR" b="1" dirty="0" smtClean="0">
                <a:cs typeface="B Roya" panose="00000400000000000000" pitchFamily="2" charset="-78"/>
              </a:rPr>
              <a:t>گذار پس از ثبت نام در سامانه و در صورت تکمیل اطلاعات و تائید ادمین، به عنوان سرمایه گذار جسورانه می تواند </a:t>
            </a:r>
            <a:r>
              <a:rPr lang="fa-IR" b="1" dirty="0">
                <a:cs typeface="B Roya" panose="00000400000000000000" pitchFamily="2" charset="-78"/>
              </a:rPr>
              <a:t>با </a:t>
            </a:r>
            <a:r>
              <a:rPr lang="fa-IR" b="1" dirty="0" smtClean="0">
                <a:cs typeface="B Roya" panose="00000400000000000000" pitchFamily="2" charset="-78"/>
              </a:rPr>
              <a:t>ورود به بخش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  <a:cs typeface="B Roya" panose="00000400000000000000" pitchFamily="2" charset="-78"/>
              </a:rPr>
              <a:t>بوم سرمایه و تالار سرمایه گذاری</a:t>
            </a:r>
            <a:r>
              <a:rPr lang="fa-IR" b="1" dirty="0" smtClean="0">
                <a:cs typeface="B Roya" panose="00000400000000000000" pitchFamily="2" charset="-78"/>
              </a:rPr>
              <a:t>، درخواست های سرمایه گذاری را مشاهده و در صورت تمایل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  <a:cs typeface="B Roya" panose="00000400000000000000" pitchFamily="2" charset="-78"/>
              </a:rPr>
              <a:t>تایید 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Roya" panose="00000400000000000000" pitchFamily="2" charset="-78"/>
              </a:rPr>
              <a:t>اولیه </a:t>
            </a:r>
            <a:r>
              <a:rPr lang="fa-IR" b="1" dirty="0" smtClean="0">
                <a:cs typeface="B Roya" panose="00000400000000000000" pitchFamily="2" charset="-78"/>
              </a:rPr>
              <a:t>انجام داده و پس از برگزاری جلسات و مذاکرات خارج </a:t>
            </a:r>
            <a:r>
              <a:rPr lang="fa-IR" b="1" dirty="0">
                <a:cs typeface="B Roya" panose="00000400000000000000" pitchFamily="2" charset="-78"/>
              </a:rPr>
              <a:t>از ایران </a:t>
            </a:r>
            <a:r>
              <a:rPr lang="fa-IR" b="1" dirty="0" smtClean="0">
                <a:cs typeface="B Roya" panose="00000400000000000000" pitchFamily="2" charset="-78"/>
              </a:rPr>
              <a:t>نوآفرین، نسبت به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  <a:cs typeface="B Roya" panose="00000400000000000000" pitchFamily="2" charset="-78"/>
              </a:rPr>
              <a:t>تایید </a:t>
            </a: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Roya" panose="00000400000000000000" pitchFamily="2" charset="-78"/>
              </a:rPr>
              <a:t>نهایی و یا رد نهایی </a:t>
            </a:r>
            <a:r>
              <a:rPr lang="fa-IR" b="1" dirty="0" smtClean="0">
                <a:cs typeface="B Roya" panose="00000400000000000000" pitchFamily="2" charset="-78"/>
              </a:rPr>
              <a:t>طرح اقدام نماید.</a:t>
            </a:r>
            <a:endParaRPr lang="fa-IR" b="1" dirty="0">
              <a:cs typeface="B Roya" panose="00000400000000000000" pitchFamily="2" charset="-78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7868356" y="2985496"/>
            <a:ext cx="620888" cy="1183293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938889" y="2985496"/>
            <a:ext cx="620888" cy="1183293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0" name="Down Arrow 9"/>
          <p:cNvSpPr/>
          <p:nvPr/>
        </p:nvSpPr>
        <p:spPr>
          <a:xfrm>
            <a:off x="1869212" y="3016933"/>
            <a:ext cx="620888" cy="1183293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6"/>
          <p:cNvSpPr txBox="1">
            <a:spLocks/>
          </p:cNvSpPr>
          <p:nvPr/>
        </p:nvSpPr>
        <p:spPr>
          <a:xfrm>
            <a:off x="3132667" y="1040712"/>
            <a:ext cx="6547555" cy="11703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در این بخش سرمایه گذار تمامی ایده های جدید که هنوز تایید اولیه و یا تایید نهایی نشده اند را مشاهده می کند.</a:t>
            </a:r>
            <a:b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accent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6" name="Title 6"/>
          <p:cNvSpPr txBox="1">
            <a:spLocks/>
          </p:cNvSpPr>
          <p:nvPr/>
        </p:nvSpPr>
        <p:spPr>
          <a:xfrm>
            <a:off x="2179656" y="822396"/>
            <a:ext cx="8048978" cy="11703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در این بخش سرمایه گذار ایده هایی را مشاهده می کند که حداقل توسط یک سرمایه گذار تایید اولیه شده است و در حال مذاکره می باشند.</a:t>
            </a:r>
            <a:b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24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7" name="Title 6"/>
          <p:cNvSpPr txBox="1">
            <a:spLocks/>
          </p:cNvSpPr>
          <p:nvPr/>
        </p:nvSpPr>
        <p:spPr>
          <a:xfrm>
            <a:off x="2032001" y="949013"/>
            <a:ext cx="8048978" cy="11703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در این بخش سرمایه گذار ایده هایی را مشاهده می کند که توسط یک سرمایه گذار پس از برگزاری جلسات تایید نهایی شده اند.</a:t>
            </a:r>
            <a:r>
              <a:rPr lang="en-US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en-US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2400" b="1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accent4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250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6" grpId="1"/>
      <p:bldP spid="5" grpId="1" animBg="1"/>
      <p:bldP spid="5" grpId="2" animBg="1"/>
      <p:bldP spid="9" grpId="0" animBg="1"/>
      <p:bldP spid="9" grpId="1" animBg="1"/>
      <p:bldP spid="10" grpId="0" animBg="1"/>
      <p:bldP spid="15" grpId="1"/>
      <p:bldP spid="15" grpId="2"/>
      <p:bldP spid="16" grpId="0"/>
      <p:bldP spid="16" grpId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7" y="1554480"/>
            <a:ext cx="3725337" cy="868680"/>
          </a:xfrm>
        </p:spPr>
        <p:txBody>
          <a:bodyPr>
            <a:normAutofit/>
          </a:bodyPr>
          <a:lstStyle/>
          <a:p>
            <a:pPr algn="justLow" rtl="1"/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پنل سرمایه پذیر پس از ثبت اولیه ایده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59" y="575733"/>
            <a:ext cx="6824663" cy="21638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36" y="2902759"/>
            <a:ext cx="6839286" cy="17625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59" y="4828469"/>
            <a:ext cx="6824663" cy="171946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127997" y="3501813"/>
            <a:ext cx="3725337" cy="8686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پنل سرمایه پذیر پس از تائید ادمین و تائید اولیه از سوی هر سرمایه پذیر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223952" y="5088116"/>
            <a:ext cx="3725337" cy="8686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Low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پنل سرمایه پذیر پس از تائید نهایی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3" name="Down Arrow 12"/>
          <p:cNvSpPr/>
          <p:nvPr/>
        </p:nvSpPr>
        <p:spPr>
          <a:xfrm rot="13266092">
            <a:off x="2133600" y="1980672"/>
            <a:ext cx="541867" cy="662415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13266092">
            <a:off x="2020709" y="4198609"/>
            <a:ext cx="541867" cy="66241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13266092">
            <a:off x="2020710" y="6099101"/>
            <a:ext cx="541867" cy="66241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2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  <p:bldP spid="9" grpId="0"/>
      <p:bldP spid="13" grpId="0" animBg="1"/>
      <p:bldP spid="14" grpId="1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32" y="731929"/>
            <a:ext cx="2806469" cy="742950"/>
          </a:xfrm>
        </p:spPr>
        <p:txBody>
          <a:bodyPr>
            <a:normAutofit/>
          </a:bodyPr>
          <a:lstStyle/>
          <a:p>
            <a:pPr algn="justLow" rtl="1"/>
            <a:r>
              <a:rPr lang="fa-IR" sz="2800" b="1" dirty="0">
                <a:solidFill>
                  <a:srgbClr val="002060"/>
                </a:solidFill>
                <a:cs typeface="B Titr" panose="00000700000000000000" pitchFamily="2" charset="-78"/>
              </a:rPr>
              <a:t>نکات قابل توجه</a:t>
            </a:r>
            <a:endParaRPr lang="en-US" sz="28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198451" y="1757101"/>
            <a:ext cx="10343786" cy="4914631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کلیه اطلاع رسانی ها در هر مرحله به سرمایه گذار خصوصی و سرمایه پذیر از طریق </a:t>
            </a:r>
            <a:r>
              <a:rPr lang="fa-IR" sz="2200" b="1" dirty="0">
                <a:solidFill>
                  <a:srgbClr val="C00000"/>
                </a:solidFill>
                <a:cs typeface="B Roya" panose="00000400000000000000" pitchFamily="2" charset="-78"/>
              </a:rPr>
              <a:t>پیامک</a:t>
            </a: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 اعلام می 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شود.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هر </a:t>
            </a: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شرکت/تیم نوپا به هر تعداد می تواند درخواست سرمایه گذاری خصوصی ثبت کند.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هر شرکت/تیم نوپا فقط یک درخواست با سرمایه گذاری عمومی با وضعیت </a:t>
            </a:r>
            <a:r>
              <a:rPr lang="fa-IR" sz="2200" b="1" u="sng" dirty="0">
                <a:solidFill>
                  <a:schemeClr val="tx1"/>
                </a:solidFill>
                <a:cs typeface="B Roya" panose="00000400000000000000" pitchFamily="2" charset="-78"/>
              </a:rPr>
              <a:t>در انتظار یا تائید اولیه </a:t>
            </a: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می تواند داشته باشد. پس از تائید نهایی یا رد ایده 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خود، </a:t>
            </a:r>
            <a:r>
              <a:rPr lang="fa-IR" sz="2200" b="1" dirty="0">
                <a:solidFill>
                  <a:schemeClr val="tx1"/>
                </a:solidFill>
                <a:cs typeface="B Roya" panose="00000400000000000000" pitchFamily="2" charset="-78"/>
              </a:rPr>
              <a:t>می تواند مجددا نسبت به ثبت ایده جدید اقدام  نماید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هر ایده در تالار عمومی می تواند توسط چندین سرمایه گذار تائید اولیه شود و در نهایت اولین سرمایه گذاری که ایده را تائید نهایی کند به عنوان سرمایه گذار نهایی می باشد.</a:t>
            </a:r>
            <a:endParaRPr lang="en-US" sz="2200" b="1" dirty="0" smtClean="0">
              <a:solidFill>
                <a:schemeClr val="tx1"/>
              </a:solidFill>
              <a:cs typeface="B Roya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سرمایه گذاران حمایت کننده از ایده ها می توانند 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پس از تائید نهای ایده در سامانه با 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داشتن شرایط </a:t>
            </a:r>
            <a:r>
              <a:rPr lang="fa-IR" sz="2200" b="1" u="sng" dirty="0" smtClean="0">
                <a:solidFill>
                  <a:schemeClr val="tx1"/>
                </a:solidFill>
                <a:cs typeface="B Roya" panose="00000400000000000000" pitchFamily="2" charset="-78"/>
              </a:rPr>
              <a:t>دستورالعمل توسعه صندوق های جسورانه سازمانی حوزه فاوا</a:t>
            </a:r>
            <a:r>
              <a:rPr lang="fa-IR" sz="2200" b="1" dirty="0" smtClean="0">
                <a:solidFill>
                  <a:schemeClr val="tx1"/>
                </a:solidFill>
                <a:cs typeface="B Roya" panose="00000400000000000000" pitchFamily="2" charset="-78"/>
              </a:rPr>
              <a:t> از تسهیلات کم بهره استفاده نمایند.</a:t>
            </a:r>
          </a:p>
        </p:txBody>
      </p:sp>
    </p:spTree>
    <p:extLst>
      <p:ext uri="{BB962C8B-B14F-4D97-AF65-F5344CB8AC3E}">
        <p14:creationId xmlns:p14="http://schemas.microsoft.com/office/powerpoint/2010/main" val="252400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</TotalTime>
  <Words>519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Mitra</vt:lpstr>
      <vt:lpstr>B Nazanin</vt:lpstr>
      <vt:lpstr>B Roya</vt:lpstr>
      <vt:lpstr>B Titr</vt:lpstr>
      <vt:lpstr>Franklin Gothic Book</vt:lpstr>
      <vt:lpstr>Crop</vt:lpstr>
      <vt:lpstr>خدمت بوم سرمایه</vt:lpstr>
      <vt:lpstr>بوم سرمایه</vt:lpstr>
      <vt:lpstr>سرمایه پذیر (تیم یا شرکت نوپا)</vt:lpstr>
      <vt:lpstr>سرمایه گذار</vt:lpstr>
      <vt:lpstr>پنل سرمایه پذیر پس از ثبت اولیه ایده</vt:lpstr>
      <vt:lpstr>نکات قابل توجه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معرفی خدمت بوم سرمایه</dc:title>
  <dc:creator>soheil</dc:creator>
  <cp:lastModifiedBy>marziye ahmadi</cp:lastModifiedBy>
  <cp:revision>116</cp:revision>
  <dcterms:created xsi:type="dcterms:W3CDTF">2020-12-06T04:25:31Z</dcterms:created>
  <dcterms:modified xsi:type="dcterms:W3CDTF">2021-05-11T04:38:46Z</dcterms:modified>
</cp:coreProperties>
</file>